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" name="Shape 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/>
          <a:lstStyle/>
          <a:p>
            <a:pPr lvl="0"/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pPr lvl="0"/>
          </a:p>
        </p:txBody>
      </p:sp>
      <p:pic>
        <p:nvPicPr>
          <p:cNvPr id="4" name="kosys_akademie_NEW_oran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66820" y="246482"/>
            <a:ext cx="2269987" cy="324674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684212" y="1158875"/>
            <a:ext cx="7775576" cy="4152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</a:pPr>
            <a:r>
              <a:rPr sz="4400">
                <a:solidFill>
                  <a:srgbClr val="777777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         Grundton – die  </a:t>
            </a:r>
            <a:endParaRPr sz="4400">
              <a:solidFill>
                <a:srgbClr val="777777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sz="4400">
                <a:solidFill>
                  <a:srgbClr val="777777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            Charakteristika</a:t>
            </a:r>
            <a:endParaRPr sz="4400">
              <a:solidFill>
                <a:srgbClr val="777777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lnSpc>
                <a:spcPct val="120000"/>
              </a:lnSpc>
              <a:spcBef>
                <a:spcPts val="400"/>
              </a:spcBef>
            </a:pPr>
            <a:endParaRPr sz="1400">
              <a:solidFill>
                <a:srgbClr val="777777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</a:pPr>
            <a:r>
              <a:rPr sz="1400">
                <a:solidFill>
                  <a:srgbClr val="777777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                                            Stimmung und gute Gefühle auf Knopfdruck</a:t>
            </a:r>
            <a:endParaRPr sz="1400">
              <a:solidFill>
                <a:srgbClr val="777777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lnSpc>
                <a:spcPct val="120000"/>
              </a:lnSpc>
              <a:spcBef>
                <a:spcPts val="400"/>
              </a:spcBef>
            </a:pPr>
            <a:endParaRPr sz="1400">
              <a:solidFill>
                <a:srgbClr val="777777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lnSpc>
                <a:spcPct val="120000"/>
              </a:lnSpc>
              <a:spcBef>
                <a:spcPts val="400"/>
              </a:spcBef>
            </a:pPr>
            <a:endParaRPr sz="1400">
              <a:solidFill>
                <a:srgbClr val="777777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lnSpc>
                <a:spcPct val="120000"/>
              </a:lnSpc>
              <a:spcBef>
                <a:spcPts val="400"/>
              </a:spcBef>
            </a:pPr>
            <a:endParaRPr sz="1400">
              <a:solidFill>
                <a:srgbClr val="777777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</a:pPr>
            <a:r>
              <a:rPr sz="1400">
                <a:solidFill>
                  <a:srgbClr val="777777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	</a:t>
            </a:r>
            <a:r>
              <a:rPr sz="1400">
                <a:solidFill>
                  <a:srgbClr val="333399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			          Ein Seminar der kosys Akademie</a:t>
            </a:r>
            <a:endParaRPr sz="1400">
              <a:solidFill>
                <a:srgbClr val="333399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</a:pPr>
            <a:r>
              <a:rPr sz="1400">
                <a:solidFill>
                  <a:srgbClr val="333399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	</a:t>
            </a:r>
            <a:r>
              <a:rPr sz="1400">
                <a:solidFill>
                  <a:srgbClr val="777777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			         Referenten: Josua und Simone Kohberg</a:t>
            </a:r>
            <a:endParaRPr sz="1400">
              <a:solidFill>
                <a:srgbClr val="777777"/>
              </a:solidFill>
              <a:latin typeface="Tahoma Negreta"/>
              <a:ea typeface="Tahoma Negreta"/>
              <a:cs typeface="Tahoma Negreta"/>
              <a:sym typeface="Tahoma Negreta"/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</a:pPr>
            <a:r>
              <a:rPr sz="1400">
                <a:solidFill>
                  <a:srgbClr val="777777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				        nach Prof. Vemu Mukunda</a:t>
            </a:r>
          </a:p>
        </p:txBody>
      </p:sp>
      <p:pic>
        <p:nvPicPr>
          <p:cNvPr id="13" name="neoos_freigestellt_sg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 rot="20040000">
            <a:off x="-1641" y="3588824"/>
            <a:ext cx="4552454" cy="329093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323850" y="2133600"/>
            <a:ext cx="7056438" cy="35274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BBE0E3"/>
                </a:solidFill>
                <a:latin typeface="Tahoma"/>
                <a:ea typeface="Tahoma"/>
                <a:cs typeface="Tahoma"/>
                <a:sym typeface="Tahoma"/>
              </a:rPr>
              <a:t>Cis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	Künstler, spirituell, romantisch, 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herzorientiert, impulsiv, temperamentvoll,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Kreativität mit spirituellem Zweck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323850" y="2133600"/>
            <a:ext cx="7056438" cy="35274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5800B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Dis</a:t>
            </a:r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	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Projektplaner, sehr praktisch, hinterfragend;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bei Einfluss von anderen Tönen: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kann sehr cool sein, Forscher,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Geschäftsmann, Sinn für Ökonomie 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3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xfrm>
            <a:off x="323850" y="2133600"/>
            <a:ext cx="7056438" cy="35274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FF3399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Fis	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Aktivität in Kunst, Autoren, Dichter;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braucht und erhält Anerkennung,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Architekten, Dekorateure, gute Therapeuten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mit höherem Bewusstsein, Logik,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Phantasie, positiv	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3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"/>
                            </p:stCondLst>
                            <p:childTnLst>
                              <p:par>
                                <p:cTn id="24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6" dur="3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323850" y="2133600"/>
            <a:ext cx="7056438" cy="35274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FF7C8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Gis</a:t>
            </a:r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 	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sicher in Routinejob, Problem durch Ehrgeiz,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Konflikt zwischen Spiritualität	 und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Materialismus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323850" y="2133600"/>
            <a:ext cx="7056438" cy="35274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333399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Ais</a:t>
            </a:r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 	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intellektuell, Spezialist, Professor,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Doktor, Musikwissenschaftler, Kreativität in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der Musik, reserviert, distanziert, 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	Flucht bei Angst vor intellektueller Unsicherheit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3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200">
                <a:latin typeface="Tahoma Negreta"/>
                <a:ea typeface="Tahoma Negreta"/>
                <a:cs typeface="Tahoma Negreta"/>
                <a:sym typeface="Tahoma Negreta"/>
              </a:defRPr>
            </a:lvl1pPr>
          </a:lstStyle>
          <a:p>
            <a:pPr lvl="0">
              <a:defRPr sz="1800"/>
            </a:pPr>
            <a:r>
              <a:rPr sz="2200"/>
              <a:t>Die Farbzuordnung der Töne</a:t>
            </a:r>
          </a:p>
        </p:txBody>
      </p:sp>
      <p:sp>
        <p:nvSpPr>
          <p:cNvPr id="16" name="Shape 16"/>
          <p:cNvSpPr/>
          <p:nvPr/>
        </p:nvSpPr>
        <p:spPr>
          <a:xfrm>
            <a:off x="1116012" y="1847850"/>
            <a:ext cx="3068638" cy="3713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2900" indent="-342900">
              <a:spcBef>
                <a:spcPts val="400"/>
              </a:spcBef>
            </a:pP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 marL="342900" indent="-34290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c = 257 Hz </a:t>
            </a:r>
            <a:r>
              <a:rPr sz="2200">
                <a:solidFill>
                  <a:srgbClr val="008000"/>
                </a:solidFill>
                <a:latin typeface="Tahoma"/>
                <a:ea typeface="Tahoma"/>
                <a:cs typeface="Tahoma"/>
                <a:sym typeface="Tahoma"/>
              </a:rPr>
              <a:t>Grün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 marL="342900" indent="-34290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d = 288 Hz </a:t>
            </a:r>
            <a:r>
              <a:rPr sz="2200">
                <a:solidFill>
                  <a:srgbClr val="333399"/>
                </a:solidFill>
                <a:latin typeface="Tahoma"/>
                <a:ea typeface="Tahoma"/>
                <a:cs typeface="Tahoma"/>
                <a:sym typeface="Tahoma"/>
              </a:rPr>
              <a:t>Blau</a:t>
            </a:r>
            <a:endParaRPr sz="2200">
              <a:solidFill>
                <a:srgbClr val="333399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 marL="342900" indent="-34290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e = 324 Hz </a:t>
            </a:r>
            <a:r>
              <a:rPr sz="2200">
                <a:solidFill>
                  <a:srgbClr val="9900CC"/>
                </a:solidFill>
                <a:latin typeface="Tahoma"/>
                <a:ea typeface="Tahoma"/>
                <a:cs typeface="Tahoma"/>
                <a:sym typeface="Tahoma"/>
              </a:rPr>
              <a:t>Violett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 marL="342900" indent="-34290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f  = 343 Hz </a:t>
            </a:r>
            <a:r>
              <a:rPr sz="2200">
                <a:solidFill>
                  <a:srgbClr val="FF00FF"/>
                </a:solidFill>
                <a:latin typeface="Tahoma"/>
                <a:ea typeface="Tahoma"/>
                <a:cs typeface="Tahoma"/>
                <a:sym typeface="Tahoma"/>
              </a:rPr>
              <a:t>Purpur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 marL="342900" indent="-34290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g = 385 Hz </a:t>
            </a:r>
            <a:r>
              <a:rPr sz="2200">
                <a:solidFill>
                  <a:srgbClr val="CC0000"/>
                </a:solidFill>
                <a:latin typeface="Tahoma"/>
                <a:ea typeface="Tahoma"/>
                <a:cs typeface="Tahoma"/>
                <a:sym typeface="Tahoma"/>
              </a:rPr>
              <a:t>Rot</a:t>
            </a:r>
            <a:endParaRPr sz="2200">
              <a:solidFill>
                <a:srgbClr val="CC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 marL="342900" indent="-34290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a = 432 Hz </a:t>
            </a:r>
            <a:r>
              <a:rPr sz="2200">
                <a:solidFill>
                  <a:srgbClr val="FF9900"/>
                </a:solidFill>
                <a:latin typeface="Tahoma"/>
                <a:ea typeface="Tahoma"/>
                <a:cs typeface="Tahoma"/>
                <a:sym typeface="Tahoma"/>
              </a:rPr>
              <a:t>Gelborange</a:t>
            </a:r>
            <a:endParaRPr sz="2200">
              <a:solidFill>
                <a:srgbClr val="FF9900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 marL="342900" indent="-34290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h = 485 Hz </a:t>
            </a:r>
            <a:r>
              <a:rPr sz="2200">
                <a:solidFill>
                  <a:srgbClr val="CCFF66"/>
                </a:solidFill>
                <a:latin typeface="Tahoma"/>
                <a:ea typeface="Tahoma"/>
                <a:cs typeface="Tahoma"/>
                <a:sym typeface="Tahoma"/>
              </a:rPr>
              <a:t>Gelbgrün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 marL="342900" indent="-34290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c‘ = 514 Hz </a:t>
            </a:r>
            <a:r>
              <a:rPr sz="2200">
                <a:solidFill>
                  <a:srgbClr val="33CC33"/>
                </a:solidFill>
                <a:latin typeface="Tahoma"/>
                <a:ea typeface="Tahoma"/>
                <a:cs typeface="Tahoma"/>
                <a:sym typeface="Tahoma"/>
              </a:rPr>
              <a:t>Grün</a:t>
            </a:r>
          </a:p>
        </p:txBody>
      </p:sp>
      <p:sp>
        <p:nvSpPr>
          <p:cNvPr id="17" name="Shape 17"/>
          <p:cNvSpPr/>
          <p:nvPr/>
        </p:nvSpPr>
        <p:spPr>
          <a:xfrm>
            <a:off x="4926012" y="2659062"/>
            <a:ext cx="3184526" cy="2484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cis = 272 Hz  </a:t>
            </a:r>
            <a:r>
              <a:rPr sz="2200">
                <a:solidFill>
                  <a:srgbClr val="43C58A"/>
                </a:solidFill>
                <a:latin typeface="Tahoma"/>
                <a:ea typeface="Tahoma"/>
                <a:cs typeface="Tahoma"/>
                <a:sym typeface="Tahoma"/>
              </a:rPr>
              <a:t>Türkis</a:t>
            </a:r>
            <a:endParaRPr sz="2200">
              <a:solidFill>
                <a:srgbClr val="43C58A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dis = 305 Hz  </a:t>
            </a:r>
            <a:r>
              <a:rPr sz="2200">
                <a:solidFill>
                  <a:srgbClr val="0D0355"/>
                </a:solidFill>
                <a:latin typeface="Tahoma"/>
                <a:ea typeface="Tahoma"/>
                <a:cs typeface="Tahoma"/>
                <a:sym typeface="Tahoma"/>
              </a:rPr>
              <a:t>Indigo</a:t>
            </a:r>
            <a:endParaRPr sz="2200">
              <a:solidFill>
                <a:srgbClr val="0D0355"/>
              </a:solidFill>
              <a:latin typeface="Tahoma"/>
              <a:ea typeface="Tahoma"/>
              <a:cs typeface="Tahoma"/>
              <a:sym typeface="Tahoma"/>
            </a:endParaRPr>
          </a:p>
          <a:p>
            <a:pPr lvl="0">
              <a:spcBef>
                <a:spcPts val="400"/>
              </a:spcBef>
            </a:pP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spcBef>
                <a:spcPts val="500"/>
              </a:spcBef>
            </a:pPr>
            <a:r>
              <a:rPr sz="2200">
                <a:solidFill>
                  <a:srgbClr val="FF0066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fis = 363 Hz</a:t>
            </a:r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 </a:t>
            </a:r>
            <a:r>
              <a:rPr sz="2200">
                <a:solidFill>
                  <a:srgbClr val="FF0066"/>
                </a:solidFill>
                <a:latin typeface="Tahoma"/>
                <a:ea typeface="Tahoma"/>
                <a:cs typeface="Tahoma"/>
                <a:sym typeface="Tahoma"/>
              </a:rPr>
              <a:t>Scharlach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gis = 408 Hz  </a:t>
            </a:r>
            <a:r>
              <a:rPr sz="2200">
                <a:solidFill>
                  <a:srgbClr val="FF6600"/>
                </a:solidFill>
                <a:latin typeface="Tahoma"/>
                <a:ea typeface="Tahoma"/>
                <a:cs typeface="Tahoma"/>
                <a:sym typeface="Tahoma"/>
              </a:rPr>
              <a:t>Orangerot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spcBef>
                <a:spcPts val="500"/>
              </a:spcBef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ais = 458 Hz  </a:t>
            </a:r>
            <a:r>
              <a:rPr sz="22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Gelb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323850" y="2133600"/>
            <a:ext cx="7127875" cy="23050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0099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C</a:t>
            </a:r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 	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spirituelle Neigung, Konflikt zwischen sentimental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und 	spirituell, Mitgefühl für die Welt, verdrängt die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Realität, leidet, gut, liebend, hilfsbereit, leicht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auszunutzen, Therapeut, Masochist, Märtyrer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3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323850" y="2133600"/>
            <a:ext cx="7127875" cy="23050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333399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D</a:t>
            </a:r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 	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spirituell mit Verantwortlichkeit, beide Füße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auf der Erde, Helfer, bedingungslose Liebe,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ausgeglichen, intuitiver Beobachter, mütterlich,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nondogmatischer Prediger, optimale Werbeleute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3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323850" y="2133600"/>
            <a:ext cx="7127875" cy="23050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FDAEA1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E</a:t>
            </a:r>
            <a:r>
              <a:rPr sz="2000">
                <a:latin typeface="Tahoma Negreta"/>
                <a:ea typeface="Tahoma Negreta"/>
                <a:cs typeface="Tahoma Negreta"/>
                <a:sym typeface="Tahoma Negreta"/>
              </a:rPr>
              <a:t> 	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emotionslos, gemein, Spion, Intrigant; 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Grundton kann 1/2 Note verändert werden.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Gut, wenn transformiert in Selbstbeherrschung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und ohne Machtanspruch	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3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323850" y="2133600"/>
            <a:ext cx="7056438" cy="35274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CC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F </a:t>
            </a:r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	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starke Persönlichkeit, Interesse an Mystik, Therapeut, Astrologe, Hypnotiseur,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bei E-Einfluss: Vorsicht Okkultismus.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bei Fis-Einfluss: Spiritueller Sucher, Heiler,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schützen, reinigen;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Vorsicht: Egoist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3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"/>
                            </p:stCondLst>
                            <p:childTnLst>
                              <p:par>
                                <p:cTn id="24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6" dur="3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23850" y="2133600"/>
            <a:ext cx="7056438" cy="35274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CC000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G</a:t>
            </a:r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 	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hoch spirituell, flexibel, harmonisch, 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gottergeben, Akzeptieren, charismatisch,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können Führer und Gurus werden,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in jedem Beruf zu finden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3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323850" y="2133600"/>
            <a:ext cx="7056438" cy="35274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FF7C80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A</a:t>
            </a:r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 	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unabhängig, businesslike-Einstellung: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Korrekt, präzise, in richtiger Ordnung,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Organisationstalent, analytischer Profi,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sehr guter Charakter,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Manager, Programmierer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3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"/>
                            </p:stCondLst>
                            <p:childTnLst>
                              <p:par>
                                <p:cTn id="24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6" dur="3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323850" y="1196975"/>
            <a:ext cx="5976938" cy="434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Charakteristika</a:t>
            </a:r>
            <a:r>
              <a:rPr sz="1400">
                <a:latin typeface="Tahoma"/>
                <a:ea typeface="Tahoma"/>
                <a:cs typeface="Tahoma"/>
                <a:sym typeface="Tahoma"/>
              </a:rPr>
              <a:t> (n. Prof. Vemu Mukunda)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323850" y="2133600"/>
            <a:ext cx="7056438" cy="35274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solidFill>
                  <a:srgbClr val="CCFF66"/>
                </a:solidFill>
                <a:latin typeface="Tahoma Negreta"/>
                <a:ea typeface="Tahoma Negreta"/>
                <a:cs typeface="Tahoma Negreta"/>
                <a:sym typeface="Tahoma Negreta"/>
              </a:rPr>
              <a:t>H </a:t>
            </a:r>
            <a:r>
              <a:rPr sz="2200">
                <a:latin typeface="Tahoma Negreta"/>
                <a:ea typeface="Tahoma Negreta"/>
                <a:cs typeface="Tahoma Negreta"/>
                <a:sym typeface="Tahoma Negreta"/>
              </a:rPr>
              <a:t>	</a:t>
            </a:r>
            <a:r>
              <a:rPr sz="2200">
                <a:latin typeface="Tahoma"/>
                <a:ea typeface="Tahoma"/>
                <a:cs typeface="Tahoma"/>
                <a:sym typeface="Tahoma"/>
              </a:rPr>
              <a:t>Gute Beobachtungsgabe, direkt,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Untergrundwühler, nicht ehrlich,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gute Voraussetzungen für Detektiv, </a:t>
            </a:r>
            <a:endParaRPr sz="2200">
              <a:latin typeface="Tahoma"/>
              <a:ea typeface="Tahoma"/>
              <a:cs typeface="Tahoma"/>
              <a:sym typeface="Tahoma"/>
            </a:endParaRPr>
          </a:p>
          <a:p>
            <a:pPr lvl="0">
              <a:lnSpc>
                <a:spcPct val="130000"/>
              </a:lnSpc>
              <a:spcBef>
                <a:spcPts val="500"/>
              </a:spcBef>
              <a:buSzTx/>
              <a:buNone/>
              <a:defRPr sz="1800"/>
            </a:pPr>
            <a:r>
              <a:rPr sz="2200">
                <a:latin typeface="Tahoma"/>
                <a:ea typeface="Tahoma"/>
                <a:cs typeface="Tahoma"/>
                <a:sym typeface="Tahoma"/>
              </a:rPr>
              <a:t>	Politiker, Polizist, Offizier 	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3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3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"/>
                            </p:stCondLst>
                            <p:childTnLst>
                              <p:par>
                                <p:cTn id="12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4" dur="3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"/>
                            </p:stCondLst>
                            <p:childTnLst>
                              <p:par>
                                <p:cTn id="16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8" dur="3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nodeType="afterEffect" presetClass="entr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3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3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